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3"/>
  </p:notesMasterIdLst>
  <p:sldIdLst>
    <p:sldId id="261" r:id="rId2"/>
  </p:sldIdLst>
  <p:sldSz cx="7775575" cy="10907713"/>
  <p:notesSz cx="6742113" cy="9872663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B3B"/>
    <a:srgbClr val="FF5050"/>
    <a:srgbClr val="EA6B14"/>
    <a:srgbClr val="EB701D"/>
    <a:srgbClr val="2C451B"/>
    <a:srgbClr val="A50021"/>
    <a:srgbClr val="CC0000"/>
    <a:srgbClr val="FF7C80"/>
    <a:srgbClr val="FF9999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5" autoAdjust="0"/>
    <p:restoredTop sz="97862"/>
  </p:normalViewPr>
  <p:slideViewPr>
    <p:cSldViewPr snapToGrid="0">
      <p:cViewPr>
        <p:scale>
          <a:sx n="80" d="100"/>
          <a:sy n="80" d="100"/>
        </p:scale>
        <p:origin x="-1602" y="2526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0864" tIns="45432" rIns="90864" bIns="4543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8972" y="0"/>
            <a:ext cx="2921582" cy="495348"/>
          </a:xfrm>
          <a:prstGeom prst="rect">
            <a:avLst/>
          </a:prstGeom>
        </p:spPr>
        <p:txBody>
          <a:bodyPr vert="horz" lIns="90864" tIns="45432" rIns="90864" bIns="45432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t>2016/5/29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84400" y="1233488"/>
            <a:ext cx="2373313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64" tIns="45432" rIns="90864" bIns="4543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0864" tIns="45432" rIns="90864" bIns="4543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21582" cy="495347"/>
          </a:xfrm>
          <a:prstGeom prst="rect">
            <a:avLst/>
          </a:prstGeom>
        </p:spPr>
        <p:txBody>
          <a:bodyPr vert="horz" lIns="90864" tIns="45432" rIns="90864" bIns="4543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8972" y="9377318"/>
            <a:ext cx="2921582" cy="495347"/>
          </a:xfrm>
          <a:prstGeom prst="rect">
            <a:avLst/>
          </a:prstGeom>
        </p:spPr>
        <p:txBody>
          <a:bodyPr vert="horz" lIns="90864" tIns="45432" rIns="90864" bIns="45432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7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7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9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7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8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4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1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6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9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2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0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903673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/>
          <p:cNvSpPr/>
          <p:nvPr/>
        </p:nvSpPr>
        <p:spPr>
          <a:xfrm>
            <a:off x="0" y="9637295"/>
            <a:ext cx="7807258" cy="4401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1" name="Picture 3" descr="\\SERVER\mac-share\塚本\アスクルばらしたpng\P11\11_bg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326" y="-456789"/>
            <a:ext cx="8099572" cy="1297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-54264" y="850967"/>
            <a:ext cx="78298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ja-JP" sz="3600" dirty="0"/>
              <a:t>日本の公教育システムの</a:t>
            </a:r>
            <a:r>
              <a:rPr lang="ja-JP" altLang="ja-JP" sz="3600" dirty="0" smtClean="0"/>
              <a:t>再構築</a:t>
            </a:r>
            <a:endParaRPr lang="en-US" altLang="ja-JP" sz="3600" dirty="0" smtClean="0"/>
          </a:p>
          <a:p>
            <a:pPr algn="ctr"/>
            <a:r>
              <a:rPr lang="ja-JP" altLang="ja-JP" sz="3600" dirty="0" smtClean="0"/>
              <a:t>－</a:t>
            </a:r>
            <a:r>
              <a:rPr lang="ja-JP" altLang="ja-JP" sz="3600" dirty="0"/>
              <a:t>教育の公正の視点</a:t>
            </a:r>
            <a:r>
              <a:rPr lang="ja-JP" altLang="ja-JP" sz="3600" dirty="0" smtClean="0"/>
              <a:t>から</a:t>
            </a:r>
            <a:r>
              <a:rPr lang="ja-JP" altLang="en-US" sz="3600" dirty="0" smtClean="0"/>
              <a:t>－</a:t>
            </a:r>
            <a:endParaRPr lang="ja-JP" altLang="en-US" sz="3600" dirty="0">
              <a:solidFill>
                <a:srgbClr val="2C451B"/>
              </a:solidFill>
              <a:latin typeface="小塚ゴシック Pro H" pitchFamily="34" charset="-128"/>
              <a:ea typeface="小塚ゴシック Pro H" pitchFamily="34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768383" y="7916698"/>
            <a:ext cx="1881093" cy="401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dirty="0"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95311" y="4384424"/>
            <a:ext cx="761291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ja-JP" altLang="en-US" sz="1200" dirty="0" smtClean="0"/>
              <a:t>　　　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lang="ja-JP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司会 </a:t>
            </a:r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竹下秀子（滋賀県立大学</a:t>
            </a:r>
            <a:r>
              <a:rPr lang="ja-JP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教授</a:t>
            </a:r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日本</a:t>
            </a:r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学術会議連携</a:t>
            </a:r>
            <a:r>
              <a:rPr lang="ja-JP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会員）</a:t>
            </a:r>
            <a:endParaRPr lang="ja-JP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200"/>
              </a:lnSpc>
            </a:pP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 </a:t>
            </a:r>
            <a:endParaRPr lang="ja-JP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200"/>
              </a:lnSpc>
            </a:pP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13</a:t>
            </a:r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趣旨説明　竹下秀子</a:t>
            </a:r>
          </a:p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 </a:t>
            </a:r>
            <a:endParaRPr lang="ja-JP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13</a:t>
            </a:r>
            <a:r>
              <a:rPr lang="ja-JP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40</a:t>
            </a:r>
            <a:r>
              <a:rPr lang="ja-JP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過剰包摂社会の超克と「ポスト・第三の道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」－</a:t>
            </a:r>
            <a:r>
              <a:rPr lang="ja-JP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教育政治学の視点から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小玉</a:t>
            </a:r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重夫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</a:t>
            </a:r>
            <a:r>
              <a:rPr lang="ja-JP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（東京大学大学院教育学研究科教授</a:t>
            </a:r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、日本学術会議第一部会員</a:t>
            </a:r>
            <a:r>
              <a:rPr lang="ja-JP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　　　　　　　　　　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14</a:t>
            </a:r>
            <a:r>
              <a:rPr lang="ja-JP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格差社会における排除と包摂ー教育社会学の視点から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  </a:t>
            </a:r>
            <a:r>
              <a:rPr lang="ja-JP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志水宏吉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</a:t>
            </a:r>
            <a:r>
              <a:rPr lang="ja-JP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（大阪大学大学院人間科学研究科教授</a:t>
            </a:r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、日本学術会議第一部会員</a:t>
            </a:r>
            <a:r>
              <a:rPr lang="ja-JP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14</a:t>
            </a:r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</a:t>
            </a:r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ガバナンス改革と教育の平等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保障－</a:t>
            </a:r>
            <a:r>
              <a:rPr lang="ja-JP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教育</a:t>
            </a:r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行政学の視点</a:t>
            </a:r>
            <a:r>
              <a:rPr lang="ja-JP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lang="ja-JP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大桃</a:t>
            </a:r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敏</a:t>
            </a:r>
            <a:r>
              <a:rPr lang="ja-JP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行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</a:t>
            </a:r>
            <a:r>
              <a:rPr lang="ja-JP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東京大学大学院教育学研究科教授、日本学術会議連携会員</a:t>
            </a:r>
            <a:r>
              <a:rPr lang="ja-JP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　　　　　　　　　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休憩</a:t>
            </a:r>
          </a:p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 </a:t>
            </a:r>
            <a:endParaRPr lang="ja-JP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25</a:t>
            </a:r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コメント「教育の歴史の視点から」　広田照幸（日本大学教授、</a:t>
            </a:r>
          </a:p>
          <a:p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　　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lang="ja-JP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日本</a:t>
            </a:r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教育学会会長</a:t>
            </a:r>
            <a:r>
              <a:rPr lang="ja-JP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ja-JP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</a:t>
            </a:r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コメント「国際比較の視点から」　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  </a:t>
            </a:r>
            <a:r>
              <a:rPr lang="ja-JP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北村</a:t>
            </a:r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友人（東京大学大学院教育学研究科准教授</a:t>
            </a:r>
            <a:r>
              <a:rPr lang="ja-JP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　　　　　　　</a:t>
            </a:r>
            <a:r>
              <a:rPr lang="ja-JP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日本</a:t>
            </a:r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学術会議連携会員）</a:t>
            </a:r>
          </a:p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55</a:t>
            </a:r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パネルディスカッション　「日本の公教育システムの再構築に向けて」</a:t>
            </a:r>
          </a:p>
          <a:p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17</a:t>
            </a:r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閉会</a:t>
            </a:r>
          </a:p>
          <a:p>
            <a:endParaRPr lang="ja-JP" altLang="en-US" sz="2400" dirty="0">
              <a:latin typeface="小塚ゴシック Pro B" pitchFamily="34" charset="-128"/>
              <a:ea typeface="小塚ゴシック Pro B" pitchFamily="34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322594" y="8085845"/>
            <a:ext cx="6466125" cy="1286074"/>
            <a:chOff x="416413" y="8252203"/>
            <a:chExt cx="6466125" cy="1286074"/>
          </a:xfrm>
        </p:grpSpPr>
        <p:pic>
          <p:nvPicPr>
            <p:cNvPr id="2054" name="Picture 6" descr="\\SERVER\mac-share\塚本\アスクルばらしたpng\P11\11_akabox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7403" y="8401499"/>
              <a:ext cx="275718" cy="35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グループ化 4"/>
            <p:cNvGrpSpPr/>
            <p:nvPr/>
          </p:nvGrpSpPr>
          <p:grpSpPr>
            <a:xfrm>
              <a:off x="416413" y="8252203"/>
              <a:ext cx="6466125" cy="1286074"/>
              <a:chOff x="1019804" y="4923270"/>
              <a:chExt cx="6466125" cy="1286074"/>
            </a:xfrm>
          </p:grpSpPr>
          <p:sp>
            <p:nvSpPr>
              <p:cNvPr id="4" name="正方形/長方形 3"/>
              <p:cNvSpPr/>
              <p:nvPr/>
            </p:nvSpPr>
            <p:spPr>
              <a:xfrm>
                <a:off x="1771866" y="5099480"/>
                <a:ext cx="9028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600" dirty="0" smtClean="0">
                    <a:solidFill>
                      <a:srgbClr val="FF3B3B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2016</a:t>
                </a:r>
                <a:r>
                  <a:rPr lang="ja-JP" altLang="en-US" sz="1600" dirty="0" smtClean="0">
                    <a:solidFill>
                      <a:srgbClr val="FF3B3B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年</a:t>
                </a:r>
                <a:endParaRPr lang="ja-JP" altLang="en-US" sz="1600" dirty="0">
                  <a:solidFill>
                    <a:srgbClr val="FF3B3B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6" name="正方形/長方形 5"/>
              <p:cNvSpPr/>
              <p:nvPr/>
            </p:nvSpPr>
            <p:spPr>
              <a:xfrm>
                <a:off x="2489616" y="4923270"/>
                <a:ext cx="9797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800" dirty="0" smtClean="0">
                    <a:solidFill>
                      <a:srgbClr val="FF3B3B"/>
                    </a:solidFill>
                    <a:latin typeface="小塚ゴシック Pro B" pitchFamily="34" charset="-128"/>
                    <a:ea typeface="小塚ゴシック Pro B" pitchFamily="34" charset="-128"/>
                  </a:rPr>
                  <a:t>7</a:t>
                </a:r>
                <a:r>
                  <a:rPr lang="ja-JP" altLang="en-US" sz="1600" dirty="0" smtClean="0">
                    <a:solidFill>
                      <a:srgbClr val="FF3B3B"/>
                    </a:solidFill>
                    <a:latin typeface="小塚ゴシック Pro B" pitchFamily="34" charset="-128"/>
                    <a:ea typeface="小塚ゴシック Pro B" pitchFamily="34" charset="-128"/>
                  </a:rPr>
                  <a:t>月</a:t>
                </a:r>
                <a:r>
                  <a:rPr lang="en-US" altLang="ja-JP" sz="2800" dirty="0">
                    <a:solidFill>
                      <a:srgbClr val="FF3B3B"/>
                    </a:solidFill>
                    <a:latin typeface="小塚ゴシック Pro B" pitchFamily="34" charset="-128"/>
                    <a:ea typeface="小塚ゴシック Pro B" pitchFamily="34" charset="-128"/>
                  </a:rPr>
                  <a:t>2</a:t>
                </a:r>
                <a:r>
                  <a:rPr lang="ja-JP" altLang="en-US" sz="1600" dirty="0" smtClean="0">
                    <a:solidFill>
                      <a:srgbClr val="FF3B3B"/>
                    </a:solidFill>
                    <a:latin typeface="小塚ゴシック Pro B" pitchFamily="34" charset="-128"/>
                    <a:ea typeface="小塚ゴシック Pro B" pitchFamily="34" charset="-128"/>
                  </a:rPr>
                  <a:t>日</a:t>
                </a:r>
                <a:endParaRPr lang="ja-JP" altLang="en-US" sz="1600" dirty="0">
                  <a:solidFill>
                    <a:srgbClr val="FF3B3B"/>
                  </a:solidFill>
                  <a:latin typeface="小塚ゴシック Pro B" pitchFamily="34" charset="-128"/>
                  <a:ea typeface="小塚ゴシック Pro B" pitchFamily="34" charset="-128"/>
                </a:endParaRPr>
              </a:p>
            </p:txBody>
          </p:sp>
          <p:sp>
            <p:nvSpPr>
              <p:cNvPr id="8" name="正方形/長方形 7"/>
              <p:cNvSpPr/>
              <p:nvPr/>
            </p:nvSpPr>
            <p:spPr>
              <a:xfrm>
                <a:off x="3643633" y="5058576"/>
                <a:ext cx="13163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800" dirty="0" smtClean="0">
                    <a:solidFill>
                      <a:srgbClr val="FF3B3B"/>
                    </a:solidFill>
                    <a:latin typeface="小塚ゴシック Pro B" pitchFamily="34" charset="-128"/>
                    <a:ea typeface="小塚ゴシック Pro B" pitchFamily="34" charset="-128"/>
                  </a:rPr>
                  <a:t>13:30-17:00</a:t>
                </a:r>
                <a:endParaRPr lang="ja-JP" altLang="en-US" sz="1800" dirty="0">
                  <a:solidFill>
                    <a:srgbClr val="FF3B3B"/>
                  </a:solidFill>
                  <a:latin typeface="小塚ゴシック Pro B" pitchFamily="34" charset="-128"/>
                  <a:ea typeface="小塚ゴシック Pro B" pitchFamily="34" charset="-128"/>
                </a:endParaRPr>
              </a:p>
            </p:txBody>
          </p:sp>
          <p:sp>
            <p:nvSpPr>
              <p:cNvPr id="10" name="正方形/長方形 9"/>
              <p:cNvSpPr/>
              <p:nvPr/>
            </p:nvSpPr>
            <p:spPr>
              <a:xfrm>
                <a:off x="1871599" y="5593791"/>
                <a:ext cx="5614330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16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日本学術会議講堂</a:t>
                </a:r>
                <a:endParaRPr lang="en-US" altLang="ja-JP" sz="1600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en-US" altLang="ja-JP" sz="9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http://www.scj.go.jp/ja/other/info.html</a:t>
                </a:r>
              </a:p>
              <a:p>
                <a:r>
                  <a:rPr lang="en-US" altLang="ja-JP" sz="9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(</a:t>
                </a:r>
                <a:r>
                  <a:rPr lang="ja-JP" altLang="en-US" sz="9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千代田線乃木坂駅下車</a:t>
                </a:r>
                <a:r>
                  <a:rPr lang="en-US" altLang="ja-JP" sz="9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3</a:t>
                </a:r>
                <a:r>
                  <a:rPr lang="ja-JP" altLang="en-US" sz="9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分</a:t>
                </a:r>
                <a:r>
                  <a:rPr lang="en-US" altLang="ja-JP" sz="9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)</a:t>
                </a:r>
                <a:endParaRPr lang="ja-JP" altLang="en-US" sz="9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" name="正方形/長方形 6"/>
              <p:cNvSpPr/>
              <p:nvPr/>
            </p:nvSpPr>
            <p:spPr>
              <a:xfrm>
                <a:off x="3317669" y="5054167"/>
                <a:ext cx="36847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1600" dirty="0" smtClean="0">
                    <a:solidFill>
                      <a:schemeClr val="bg1"/>
                    </a:solidFill>
                    <a:latin typeface="小塚ゴシック Pro B" pitchFamily="34" charset="-128"/>
                    <a:ea typeface="小塚ゴシック Pro B" pitchFamily="34" charset="-128"/>
                  </a:rPr>
                  <a:t>土</a:t>
                </a:r>
                <a:endParaRPr lang="ja-JP" altLang="en-US" sz="1600" dirty="0">
                  <a:solidFill>
                    <a:schemeClr val="bg1"/>
                  </a:solidFill>
                  <a:latin typeface="小塚ゴシック Pro B" pitchFamily="34" charset="-128"/>
                  <a:ea typeface="小塚ゴシック Pro B" pitchFamily="34" charset="-128"/>
                </a:endParaRPr>
              </a:p>
            </p:txBody>
          </p:sp>
          <p:grpSp>
            <p:nvGrpSpPr>
              <p:cNvPr id="25" name="グループ化 24"/>
              <p:cNvGrpSpPr/>
              <p:nvPr/>
            </p:nvGrpSpPr>
            <p:grpSpPr>
              <a:xfrm>
                <a:off x="1019804" y="5531246"/>
                <a:ext cx="851795" cy="498826"/>
                <a:chOff x="178381" y="5187267"/>
                <a:chExt cx="817266" cy="853116"/>
              </a:xfrm>
            </p:grpSpPr>
            <p:pic>
              <p:nvPicPr>
                <p:cNvPr id="33" name="Picture 4" descr="\\SERVER\mac-share\塚本\アスクルばらしたpng\P11\11_c1_blue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8381" y="5187267"/>
                  <a:ext cx="817266" cy="8531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4" name="正方形/長方形 33"/>
                <p:cNvSpPr/>
                <p:nvPr/>
              </p:nvSpPr>
              <p:spPr>
                <a:xfrm>
                  <a:off x="289306" y="5372528"/>
                  <a:ext cx="570914" cy="5790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ja-JP" altLang="en-US" sz="1600" dirty="0" smtClean="0">
                      <a:solidFill>
                        <a:schemeClr val="bg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場所</a:t>
                  </a:r>
                  <a:endParaRPr lang="ja-JP" altLang="en-US" sz="1600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p:grpSp>
          <p:grpSp>
            <p:nvGrpSpPr>
              <p:cNvPr id="37" name="グループ化 36"/>
              <p:cNvGrpSpPr/>
              <p:nvPr/>
            </p:nvGrpSpPr>
            <p:grpSpPr>
              <a:xfrm>
                <a:off x="1029021" y="5033028"/>
                <a:ext cx="821942" cy="481344"/>
                <a:chOff x="187224" y="5244417"/>
                <a:chExt cx="788623" cy="823217"/>
              </a:xfrm>
            </p:grpSpPr>
            <p:pic>
              <p:nvPicPr>
                <p:cNvPr id="38" name="Picture 4" descr="\\SERVER\mac-share\塚本\アスクルばらしたpng\P11\11_c1_blue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224" y="5244417"/>
                  <a:ext cx="788623" cy="82321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9" name="正方形/長方形 38"/>
                <p:cNvSpPr/>
                <p:nvPr/>
              </p:nvSpPr>
              <p:spPr>
                <a:xfrm>
                  <a:off x="289306" y="5372528"/>
                  <a:ext cx="570914" cy="5790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ja-JP" altLang="en-US" sz="1600" dirty="0">
                      <a:solidFill>
                        <a:schemeClr val="bg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日時</a:t>
                  </a:r>
                </a:p>
              </p:txBody>
            </p:sp>
          </p:grpSp>
        </p:grpSp>
      </p:grpSp>
      <p:sp>
        <p:nvSpPr>
          <p:cNvPr id="28" name="角丸四角形 27"/>
          <p:cNvSpPr/>
          <p:nvPr/>
        </p:nvSpPr>
        <p:spPr>
          <a:xfrm>
            <a:off x="607991" y="2087874"/>
            <a:ext cx="6636920" cy="210997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ja-JP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格差</a:t>
            </a:r>
            <a:r>
              <a:rPr lang="ja-JP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社会の進展のもとで、日本の公教育システムの意義が問い直されている。その改善のために今日主として採用されているのが、競争原理や成果主義を中心とする新自由主義的な改革手法である。そこでは、もっぱら教育の「卓越性」（</a:t>
            </a:r>
            <a:r>
              <a:rPr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excellence</a:t>
            </a:r>
            <a:r>
              <a:rPr lang="ja-JP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）が取り沙汰され、教育の「公正」（</a:t>
            </a:r>
            <a:r>
              <a:rPr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equity</a:t>
            </a:r>
            <a:r>
              <a:rPr lang="ja-JP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）の原則は等閑視されがちである。</a:t>
            </a:r>
          </a:p>
          <a:p>
            <a:r>
              <a:rPr lang="ja-JP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本シンポジウムでは、具体的には、「格差」や「貧困」や「社会的排除」といった現代的な諸課題に対して、有効な手立てとなりうる教育の制度・内容・方法の抜本的な検討を行い、具体的な提案に結びつけたい</a:t>
            </a:r>
            <a:r>
              <a:rPr lang="ja-JP" altLang="ja-JP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377707" y="250482"/>
            <a:ext cx="49658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日本学術</a:t>
            </a:r>
            <a:r>
              <a:rPr lang="ja-JP" altLang="ja-JP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会議</a:t>
            </a:r>
            <a:endParaRPr lang="en-US" altLang="ja-JP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ja-JP" altLang="ja-JP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「</a:t>
            </a:r>
            <a:r>
              <a:rPr lang="ja-JP" altLang="ja-JP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公正原理を重視する公教育システムの再構築」分科会</a:t>
            </a:r>
            <a:endParaRPr lang="en-US" altLang="ja-JP" sz="1400" b="1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kumimoji="1" lang="ja-JP" altLang="en-US" sz="1400" b="1" dirty="0" smtClean="0">
                <a:latin typeface="+mj-ea"/>
                <a:ea typeface="+mj-ea"/>
              </a:rPr>
              <a:t>公開シンポジウム</a:t>
            </a:r>
            <a:endParaRPr kumimoji="1" lang="ja-JP" altLang="en-US" sz="1400" b="1" dirty="0">
              <a:latin typeface="+mj-ea"/>
              <a:ea typeface="+mj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863540" y="9038977"/>
            <a:ext cx="184731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585" y="7726649"/>
            <a:ext cx="3242250" cy="221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276131" y="9371919"/>
            <a:ext cx="4204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rgbClr val="0070C0"/>
                </a:solidFill>
                <a:latin typeface="+mj-ea"/>
                <a:ea typeface="+mj-ea"/>
              </a:rPr>
              <a:t>参加費無料／先着</a:t>
            </a:r>
            <a:r>
              <a:rPr kumimoji="1" lang="en-US" altLang="ja-JP" sz="1800" dirty="0" smtClean="0">
                <a:solidFill>
                  <a:srgbClr val="0070C0"/>
                </a:solidFill>
                <a:latin typeface="+mj-ea"/>
                <a:ea typeface="+mj-ea"/>
              </a:rPr>
              <a:t>250</a:t>
            </a:r>
            <a:r>
              <a:rPr kumimoji="1" lang="ja-JP" altLang="en-US" sz="1600" dirty="0" smtClean="0">
                <a:solidFill>
                  <a:srgbClr val="0070C0"/>
                </a:solidFill>
                <a:latin typeface="+mj-ea"/>
                <a:ea typeface="+mj-ea"/>
              </a:rPr>
              <a:t>名様</a:t>
            </a:r>
            <a:endParaRPr kumimoji="1" lang="en-US" altLang="ja-JP" sz="1600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en-US" altLang="ja-JP" sz="1400" dirty="0" smtClean="0">
                <a:solidFill>
                  <a:srgbClr val="0070C0"/>
                </a:solidFill>
                <a:latin typeface="+mj-ea"/>
                <a:ea typeface="+mj-ea"/>
              </a:rPr>
              <a:t>※</a:t>
            </a:r>
            <a:r>
              <a:rPr lang="ja-JP" altLang="en-US" sz="1400" dirty="0" smtClean="0">
                <a:solidFill>
                  <a:srgbClr val="0070C0"/>
                </a:solidFill>
                <a:latin typeface="+mj-ea"/>
                <a:ea typeface="+mj-ea"/>
              </a:rPr>
              <a:t>事前申し込み不要。当日直接会場にお越しください。</a:t>
            </a:r>
            <a:endParaRPr kumimoji="1" lang="ja-JP" altLang="en-US" sz="1400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-37900" y="10419603"/>
            <a:ext cx="8156439" cy="586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640"/>
              </a:lnSpc>
            </a:pPr>
            <a:r>
              <a:rPr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　</a:t>
            </a:r>
            <a:r>
              <a:rPr lang="ja-JP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　　　　　　　</a:t>
            </a:r>
            <a:r>
              <a:rPr lang="ja-JP" altLang="ja-JP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共　催：大阪大学</a:t>
            </a:r>
            <a:r>
              <a:rPr lang="ja-JP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未来戦略機構第五部門</a:t>
            </a:r>
            <a:r>
              <a:rPr lang="ja-JP" altLang="ja-JP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未来共生</a:t>
            </a:r>
            <a:r>
              <a:rPr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イノベーター博士課程</a:t>
            </a:r>
            <a:r>
              <a:rPr lang="ja-JP" altLang="ja-JP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プログラム</a:t>
            </a:r>
            <a:endParaRPr lang="ja-JP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ts val="1640"/>
              </a:lnSpc>
            </a:pP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　</a:t>
            </a:r>
            <a:r>
              <a:rPr kumimoji="1" lang="ja-JP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　　　　　　　後　援：日本教育学会・日本教育社会学会・日本教育行政学会・日本比較教育学会・日本</a:t>
            </a:r>
            <a:r>
              <a:rPr kumimoji="1" lang="ja-JP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発達心理学会</a:t>
            </a:r>
            <a:endParaRPr kumimoji="1" lang="ja-JP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1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プレゼンテーション1" id="{D14BBAA0-EBDA-4F80-B5E5-6A060B58EB30}" vid="{E91C9F3B-FA2D-4D28-9E30-9B6A997020B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</Template>
  <TotalTime>0</TotalTime>
  <Words>76</Words>
  <Application>Microsoft Office PowerPoint</Application>
  <PresentationFormat>ユーザー設定</PresentationFormat>
  <Paragraphs>39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11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2016-04-26T04:56:21Z</cp:lastPrinted>
  <dcterms:created xsi:type="dcterms:W3CDTF">2013-07-04T11:22:33Z</dcterms:created>
  <dcterms:modified xsi:type="dcterms:W3CDTF">2016-05-29T04:24:52Z</dcterms:modified>
</cp:coreProperties>
</file>